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5"/>
  </p:notesMasterIdLst>
  <p:sldIdLst>
    <p:sldId id="286" r:id="rId3"/>
    <p:sldId id="271" r:id="rId4"/>
    <p:sldId id="289" r:id="rId5"/>
    <p:sldId id="298" r:id="rId6"/>
    <p:sldId id="295" r:id="rId7"/>
    <p:sldId id="287" r:id="rId8"/>
    <p:sldId id="275" r:id="rId9"/>
    <p:sldId id="277" r:id="rId10"/>
    <p:sldId id="296" r:id="rId11"/>
    <p:sldId id="272" r:id="rId12"/>
    <p:sldId id="276" r:id="rId13"/>
    <p:sldId id="297" r:id="rId14"/>
    <p:sldId id="290" r:id="rId15"/>
    <p:sldId id="258" r:id="rId16"/>
    <p:sldId id="284" r:id="rId17"/>
    <p:sldId id="259" r:id="rId18"/>
    <p:sldId id="300" r:id="rId19"/>
    <p:sldId id="260" r:id="rId20"/>
    <p:sldId id="261" r:id="rId21"/>
    <p:sldId id="291" r:id="rId22"/>
    <p:sldId id="292" r:id="rId23"/>
    <p:sldId id="293" r:id="rId2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aula Fontoura" initials="MPF" lastIdx="6" clrIdx="0">
    <p:extLst>
      <p:ext uri="{19B8F6BF-5375-455C-9EA6-DF929625EA0E}">
        <p15:presenceInfo xmlns:p15="http://schemas.microsoft.com/office/powerpoint/2012/main" userId="Maria Paula Fonto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82374" autoAdjust="0"/>
  </p:normalViewPr>
  <p:slideViewPr>
    <p:cSldViewPr snapToGrid="0">
      <p:cViewPr varScale="1">
        <p:scale>
          <a:sx n="94" d="100"/>
          <a:sy n="94" d="100"/>
        </p:scale>
        <p:origin x="1626" y="78"/>
      </p:cViewPr>
      <p:guideLst/>
    </p:cSldViewPr>
  </p:slideViewPr>
  <p:outlineViewPr>
    <p:cViewPr>
      <p:scale>
        <a:sx n="33" d="100"/>
        <a:sy n="33" d="100"/>
      </p:scale>
      <p:origin x="0" y="-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3T15:51:01.511" idx="5">
    <p:pos x="7136" y="3290"/>
    <p:text>Confirme o que está a vermelho, pf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3T16:10:09.835" idx="6">
    <p:pos x="146" y="146"/>
    <p:text>Pode atualizar o último ponto sobre as  vendas?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58E64-C7A0-4D12-8581-D22361B54123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C5A7D-0EA3-4086-B6FA-A5CF0388AD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865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C5A7D-0EA3-4086-B6FA-A5CF0388ADF5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560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335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956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879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5349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254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6559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6293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7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55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0751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352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9343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858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7850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94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157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405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8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888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707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726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845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604E4D-9239-4CD5-92AC-5D58AFCC1320}" type="datetimeFigureOut">
              <a:rPr lang="pt-PT" smtClean="0"/>
              <a:t>27/11/2019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37B24-6512-46AF-ADB0-F210E915E49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698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1858" y="857733"/>
            <a:ext cx="5670228" cy="2929003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Economia Circular no caso da Economia Portuguesa:  uma aplicação à Corticeira Amorim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911858" y="3612769"/>
            <a:ext cx="5245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Ana Paula Barbosa Barros Pinheiro</a:t>
            </a:r>
          </a:p>
          <a:p>
            <a:r>
              <a:rPr lang="pt-PT" dirty="0"/>
              <a:t>Maria Paula </a:t>
            </a:r>
            <a:r>
              <a:rPr lang="pt-PT"/>
              <a:t>Fontoura </a:t>
            </a:r>
          </a:p>
          <a:p>
            <a:r>
              <a:rPr lang="pt-PT"/>
              <a:t> </a:t>
            </a:r>
            <a:r>
              <a:rPr lang="pt-PT" dirty="0"/>
              <a:t>Sofia Santos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390867" cy="687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0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apaulapinheiro\Desktop\t\figura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5" y="495837"/>
            <a:ext cx="9375820" cy="6362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402265" y="5471894"/>
            <a:ext cx="23151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pt-PT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Figura 1:</a:t>
            </a:r>
            <a:r>
              <a:rPr lang="pt-PT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Definições de Economia Circular </a:t>
            </a:r>
          </a:p>
          <a:p>
            <a:r>
              <a:rPr lang="pt-PT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Fonte:</a:t>
            </a:r>
            <a:r>
              <a:rPr lang="pt-PT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Ellen </a:t>
            </a:r>
            <a:r>
              <a:rPr lang="pt-PT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MacArthur</a:t>
            </a:r>
            <a:r>
              <a:rPr lang="pt-PT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Foundation (2015b)</a:t>
            </a:r>
          </a:p>
        </p:txBody>
      </p:sp>
    </p:spTree>
    <p:extLst>
      <p:ext uri="{BB962C8B-B14F-4D97-AF65-F5344CB8AC3E}">
        <p14:creationId xmlns:p14="http://schemas.microsoft.com/office/powerpoint/2010/main" val="3444371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1165" y="147335"/>
            <a:ext cx="8892604" cy="895854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Escolas de pensamento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998315"/>
              </p:ext>
            </p:extLst>
          </p:nvPr>
        </p:nvGraphicFramePr>
        <p:xfrm>
          <a:off x="334853" y="1119946"/>
          <a:ext cx="11565228" cy="59018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2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2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2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2601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Ecologia industrial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Economia de Performance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Gradle to Cradle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Biomimética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Design Regenerativo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Blue</a:t>
                      </a:r>
                      <a:r>
                        <a:rPr lang="pt-PT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Economy</a:t>
                      </a:r>
                      <a:endParaRPr lang="pt-PT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Capital natural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7737"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Despertar para as questões ambientais (desde 1950 mas só estudadas a partir dos anos 70)</a:t>
                      </a:r>
                      <a:r>
                        <a:rPr lang="pt-PT" baseline="0" dirty="0"/>
                        <a:t>;</a:t>
                      </a:r>
                    </a:p>
                    <a:p>
                      <a:pPr algn="l"/>
                      <a:endParaRPr lang="pt-PT" baseline="0" dirty="0"/>
                    </a:p>
                    <a:p>
                      <a:pPr algn="l"/>
                      <a:r>
                        <a:rPr lang="pt-PT" dirty="0"/>
                        <a:t>Sistema industrial</a:t>
                      </a:r>
                      <a:r>
                        <a:rPr lang="pt-PT" baseline="0" dirty="0"/>
                        <a:t> como ecossistema</a:t>
                      </a:r>
                    </a:p>
                    <a:p>
                      <a:pPr algn="l"/>
                      <a:endParaRPr lang="pt-PT" baseline="0" dirty="0"/>
                    </a:p>
                    <a:p>
                      <a:pPr algn="l"/>
                      <a:r>
                        <a:rPr lang="pt-PT" b="0" baseline="0" dirty="0"/>
                        <a:t>Desperdício de uma indústria pode servir para outra. </a:t>
                      </a:r>
                      <a:endParaRPr lang="pt-PT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Modelo de negócio para desenvolvimento competitivo e sustentável das sociedades;</a:t>
                      </a:r>
                    </a:p>
                    <a:p>
                      <a:pPr algn="l"/>
                      <a:endParaRPr lang="pt-PT" dirty="0"/>
                    </a:p>
                    <a:p>
                      <a:pPr algn="l"/>
                      <a:endParaRPr lang="pt-PT" dirty="0"/>
                    </a:p>
                    <a:p>
                      <a:pPr algn="l"/>
                      <a:r>
                        <a:rPr lang="pt-PT" dirty="0"/>
                        <a:t>Economia de “serviço funcional”:  compra</a:t>
                      </a:r>
                      <a:r>
                        <a:rPr lang="pt-PT" baseline="0" dirty="0"/>
                        <a:t> e venda de serviços ao invés de produtos </a:t>
                      </a:r>
                    </a:p>
                    <a:p>
                      <a:pPr algn="l"/>
                      <a:r>
                        <a:rPr lang="pt-PT" baseline="0" dirty="0"/>
                        <a:t>(</a:t>
                      </a:r>
                      <a:r>
                        <a:rPr lang="pt-PT" dirty="0"/>
                        <a:t>Servitisation).</a:t>
                      </a:r>
                      <a:endParaRPr lang="pt-PT" baseline="0" dirty="0"/>
                    </a:p>
                    <a:p>
                      <a:pPr algn="l"/>
                      <a:endParaRPr lang="pt-PT" baseline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Circulação contínua de produtos e materiais;</a:t>
                      </a:r>
                    </a:p>
                    <a:p>
                      <a:pPr algn="l"/>
                      <a:r>
                        <a:rPr lang="pt-PT" dirty="0"/>
                        <a:t> </a:t>
                      </a:r>
                    </a:p>
                    <a:p>
                      <a:pPr algn="l"/>
                      <a:r>
                        <a:rPr lang="pt-PT" dirty="0" err="1"/>
                        <a:t>Eco-eficiência</a:t>
                      </a:r>
                      <a:r>
                        <a:rPr lang="pt-PT" dirty="0"/>
                        <a:t> é substituída por </a:t>
                      </a:r>
                      <a:r>
                        <a:rPr lang="pt-PT" dirty="0" err="1"/>
                        <a:t>eco-eficácia</a:t>
                      </a:r>
                      <a:endParaRPr lang="pt-PT" dirty="0"/>
                    </a:p>
                    <a:p>
                      <a:pPr algn="l"/>
                      <a:endParaRPr lang="pt-PT" dirty="0"/>
                    </a:p>
                    <a:p>
                      <a:pPr algn="l"/>
                      <a:r>
                        <a:rPr lang="pt-PT" dirty="0"/>
                        <a:t>Propõe metabolismo biológico  e técnico dos produtos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A natureza como modelo de estudo;</a:t>
                      </a:r>
                    </a:p>
                    <a:p>
                      <a:pPr algn="l"/>
                      <a:endParaRPr lang="pt-PT" dirty="0"/>
                    </a:p>
                    <a:p>
                      <a:pPr algn="l"/>
                      <a:r>
                        <a:rPr lang="pt-PT" dirty="0"/>
                        <a:t>Todos os produtos técnicos e biológicos</a:t>
                      </a:r>
                      <a:r>
                        <a:rPr lang="pt-PT" baseline="0" dirty="0"/>
                        <a:t> servem de matéria-prima para novos produtos. </a:t>
                      </a:r>
                    </a:p>
                    <a:p>
                      <a:pPr algn="l"/>
                      <a:endParaRPr lang="pt-PT" baseline="0" dirty="0"/>
                    </a:p>
                    <a:p>
                      <a:pPr algn="l"/>
                      <a:r>
                        <a:rPr lang="pt-PT" baseline="0" dirty="0"/>
                        <a:t>Chave: O que se pode </a:t>
                      </a:r>
                      <a:r>
                        <a:rPr lang="pt-PT" u="sng" baseline="0" dirty="0"/>
                        <a:t>aprender</a:t>
                      </a:r>
                      <a:r>
                        <a:rPr lang="pt-PT" baseline="0" dirty="0"/>
                        <a:t> com a natureza</a:t>
                      </a:r>
                      <a:endParaRPr lang="pt-PT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Adaptar</a:t>
                      </a:r>
                      <a:r>
                        <a:rPr lang="pt-PT" baseline="0" dirty="0"/>
                        <a:t> desde o momento da criação/design dos produtos o </a:t>
                      </a:r>
                    </a:p>
                    <a:p>
                      <a:pPr algn="l"/>
                      <a:r>
                        <a:rPr lang="pt-PT" baseline="0" dirty="0"/>
                        <a:t>design com base na natureza.</a:t>
                      </a:r>
                    </a:p>
                    <a:p>
                      <a:pPr algn="l"/>
                      <a:endParaRPr lang="pt-PT" baseline="0" dirty="0"/>
                    </a:p>
                    <a:p>
                      <a:pPr algn="l"/>
                      <a:r>
                        <a:rPr lang="pt-PT" baseline="0" dirty="0"/>
                        <a:t> </a:t>
                      </a:r>
                      <a:endParaRPr lang="pt-PT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Sistemas de cascata: resíduos de uma indústria tornam-se matérias primas para outra;</a:t>
                      </a:r>
                    </a:p>
                    <a:p>
                      <a:pPr algn="l"/>
                      <a:r>
                        <a:rPr lang="pt-PT" dirty="0"/>
                        <a:t> </a:t>
                      </a:r>
                    </a:p>
                    <a:p>
                      <a:pPr algn="l"/>
                      <a:r>
                        <a:rPr lang="pt-PT" baseline="0" dirty="0"/>
                        <a:t> Criado com a </a:t>
                      </a:r>
                      <a:r>
                        <a:rPr lang="pt-PT" i="1" baseline="0" dirty="0"/>
                        <a:t>Zero </a:t>
                      </a:r>
                      <a:r>
                        <a:rPr lang="pt-PT" i="1" baseline="0" dirty="0" err="1"/>
                        <a:t>Emission</a:t>
                      </a:r>
                      <a:r>
                        <a:rPr lang="pt-PT" i="1" baseline="0" dirty="0"/>
                        <a:t> Research </a:t>
                      </a:r>
                      <a:r>
                        <a:rPr lang="pt-PT" i="1" baseline="0" dirty="0" err="1"/>
                        <a:t>Initiative</a:t>
                      </a:r>
                      <a:r>
                        <a:rPr lang="pt-PT" i="1" baseline="0" dirty="0"/>
                        <a:t> </a:t>
                      </a:r>
                      <a:r>
                        <a:rPr lang="pt-PT" baseline="0" dirty="0"/>
                        <a:t>de </a:t>
                      </a:r>
                      <a:r>
                        <a:rPr lang="pt-PT" baseline="0" dirty="0" err="1"/>
                        <a:t>Guenmter</a:t>
                      </a:r>
                      <a:r>
                        <a:rPr lang="pt-PT" baseline="0" dirty="0"/>
                        <a:t> Pauli em 1994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/>
                        <a:t>Tratar recursos naturais como capital, que </a:t>
                      </a:r>
                      <a:r>
                        <a:rPr lang="pt-PT" baseline="0" dirty="0"/>
                        <a:t> deve ser devolvido à natureza como nutriente ou matéria-prima. </a:t>
                      </a:r>
                      <a:endParaRPr lang="pt-PT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599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B4277-FCD2-42C8-8016-0F536522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Impacto da economia circular no modelo de negócios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891490-C65F-41F1-826C-DBB38112D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Esta nova forma de negócio baseada na reutilização dos diversos materiais dos produtos permite às empresas obterem mais lucro, uma vez que o custo de produção desse novo produto pode ser reduzido em 50% (Ellen </a:t>
            </a:r>
            <a:r>
              <a:rPr lang="pt-PT" dirty="0" err="1"/>
              <a:t>Macarthur</a:t>
            </a:r>
            <a:r>
              <a:rPr lang="pt-PT" dirty="0"/>
              <a:t> </a:t>
            </a:r>
            <a:r>
              <a:rPr lang="pt-PT" dirty="0" err="1"/>
              <a:t>Fondation</a:t>
            </a:r>
            <a:r>
              <a:rPr lang="pt-PT" dirty="0"/>
              <a:t>, 2015) </a:t>
            </a:r>
          </a:p>
        </p:txBody>
      </p:sp>
    </p:spTree>
    <p:extLst>
      <p:ext uri="{BB962C8B-B14F-4D97-AF65-F5344CB8AC3E}">
        <p14:creationId xmlns:p14="http://schemas.microsoft.com/office/powerpoint/2010/main" val="222264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Políticas europeias e em Portugal </a:t>
            </a:r>
            <a:endParaRPr lang="pt-PT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31719" y="1691322"/>
            <a:ext cx="5371208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u="sng" dirty="0"/>
              <a:t>Pacote Economia Circular 2015 (Comissão Europeia)</a:t>
            </a:r>
          </a:p>
          <a:p>
            <a:pPr marL="742950" lvl="1" indent="-285750">
              <a:buFontTx/>
              <a:buChar char="-"/>
            </a:pPr>
            <a:r>
              <a:rPr lang="pt-PT" dirty="0"/>
              <a:t>Boa gestão dos resíduos;</a:t>
            </a:r>
          </a:p>
          <a:p>
            <a:pPr marL="742950" lvl="1" indent="-285750">
              <a:buFontTx/>
              <a:buChar char="-"/>
            </a:pPr>
            <a:r>
              <a:rPr lang="pt-PT" dirty="0"/>
              <a:t>Aumento da reciclagem de produtos; </a:t>
            </a:r>
          </a:p>
          <a:p>
            <a:pPr marL="742950" lvl="1" indent="-285750">
              <a:buFontTx/>
              <a:buChar char="-"/>
            </a:pPr>
            <a:r>
              <a:rPr lang="pt-PT" dirty="0"/>
              <a:t>Redução da deposição de resíduos em aterros;</a:t>
            </a:r>
          </a:p>
          <a:p>
            <a:pPr marL="742950" lvl="1" indent="-285750">
              <a:buFontTx/>
              <a:buChar char="-"/>
            </a:pPr>
            <a:r>
              <a:rPr lang="pt-PT" dirty="0"/>
              <a:t>Legislação para o </a:t>
            </a:r>
            <a:r>
              <a:rPr lang="pt-PT" dirty="0" err="1"/>
              <a:t>Ecodesign</a:t>
            </a:r>
            <a:r>
              <a:rPr lang="pt-PT" dirty="0"/>
              <a:t>;</a:t>
            </a:r>
          </a:p>
          <a:p>
            <a:pPr marL="742950" lvl="1" indent="-285750">
              <a:buFontTx/>
              <a:buChar char="-"/>
            </a:pPr>
            <a:r>
              <a:rPr lang="pt-PT" dirty="0"/>
              <a:t>Legislação sobre substâncias perigosas em equipamentos eletrónicos;</a:t>
            </a:r>
          </a:p>
          <a:p>
            <a:pPr marL="742950" lvl="1" indent="-285750">
              <a:buFontTx/>
              <a:buChar char="-"/>
            </a:pPr>
            <a:r>
              <a:rPr lang="pt-PT" dirty="0"/>
              <a:t>Apoio ao investimento em programas como:</a:t>
            </a:r>
          </a:p>
          <a:p>
            <a:pPr marL="1200150" lvl="2" indent="-285750">
              <a:buFontTx/>
              <a:buChar char="-"/>
            </a:pPr>
            <a:r>
              <a:rPr lang="pt-PT" dirty="0"/>
              <a:t>Horizonte 2020;</a:t>
            </a:r>
          </a:p>
          <a:p>
            <a:pPr marL="1200150" lvl="2" indent="-285750">
              <a:buFontTx/>
              <a:buChar char="-"/>
            </a:pPr>
            <a:r>
              <a:rPr lang="pt-PT" dirty="0"/>
              <a:t>COSME- </a:t>
            </a:r>
            <a:r>
              <a:rPr lang="pt-PT" dirty="0" err="1"/>
              <a:t>Competitiveness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Enterprises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Small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Medium-sized</a:t>
            </a:r>
            <a:r>
              <a:rPr lang="pt-PT" dirty="0"/>
              <a:t> </a:t>
            </a:r>
            <a:r>
              <a:rPr lang="pt-PT" dirty="0" err="1"/>
              <a:t>Enterprises</a:t>
            </a:r>
            <a:r>
              <a:rPr lang="pt-PT" dirty="0"/>
              <a:t>; </a:t>
            </a:r>
          </a:p>
          <a:p>
            <a:pPr marL="1200150" lvl="2" indent="-285750">
              <a:buFontTx/>
              <a:buChar char="-"/>
            </a:pPr>
            <a:r>
              <a:rPr lang="pt-PT" dirty="0"/>
              <a:t>Fundos estruturais de investimento; </a:t>
            </a:r>
          </a:p>
          <a:p>
            <a:pPr marL="1200150" lvl="2" indent="-285750">
              <a:buFontTx/>
              <a:buChar char="-"/>
            </a:pPr>
            <a:r>
              <a:rPr lang="pt-PT" dirty="0"/>
              <a:t>Fundo Europeu para Investimentos Estratégicos (FEIE); </a:t>
            </a:r>
          </a:p>
          <a:p>
            <a:pPr marL="1200150" lvl="2" indent="-285750">
              <a:buFontTx/>
              <a:buChar char="-"/>
            </a:pPr>
            <a:r>
              <a:rPr lang="pt-PT" dirty="0"/>
              <a:t>Programa </a:t>
            </a:r>
            <a:r>
              <a:rPr lang="pt-PT" dirty="0" err="1"/>
              <a:t>InnovFin</a:t>
            </a:r>
            <a:r>
              <a:rPr lang="pt-PT" dirty="0"/>
              <a:t>. </a:t>
            </a:r>
          </a:p>
          <a:p>
            <a:pPr marL="1200150" lvl="2" indent="-285750">
              <a:buFontTx/>
              <a:buChar char="-"/>
            </a:pPr>
            <a:endParaRPr lang="pt-PT" dirty="0"/>
          </a:p>
          <a:p>
            <a:pPr marL="1200150" lvl="2" indent="-285750">
              <a:buFontTx/>
              <a:buChar char="-"/>
            </a:pP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16335" y="1691322"/>
            <a:ext cx="5371208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b="1" u="sng" dirty="0"/>
              <a:t>Em Portugal: </a:t>
            </a:r>
          </a:p>
          <a:p>
            <a:endParaRPr lang="pt-PT" dirty="0"/>
          </a:p>
          <a:p>
            <a:r>
              <a:rPr lang="pt-PT" u="sng" dirty="0"/>
              <a:t>Ministério do Ambiente: 3 eixos de atuação: </a:t>
            </a:r>
          </a:p>
          <a:p>
            <a:pPr marL="285750" indent="-285750">
              <a:buFontTx/>
              <a:buChar char="-"/>
            </a:pPr>
            <a:r>
              <a:rPr lang="pt-PT" dirty="0"/>
              <a:t>Político –criação de instrumentos políticos</a:t>
            </a:r>
          </a:p>
          <a:p>
            <a:pPr marL="285750" indent="-285750">
              <a:buFontTx/>
              <a:buChar char="-"/>
            </a:pPr>
            <a:r>
              <a:rPr lang="pt-PT" dirty="0"/>
              <a:t>Económico- valorizar a EC</a:t>
            </a:r>
          </a:p>
          <a:p>
            <a:pPr marL="285750" indent="-285750">
              <a:buFontTx/>
              <a:buChar char="-"/>
            </a:pPr>
            <a:r>
              <a:rPr lang="pt-PT" dirty="0"/>
              <a:t>Conhecimento /informação sobre EC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r>
              <a:rPr lang="pt-PT" b="1" u="sng" dirty="0"/>
              <a:t>Medidas de atuação: </a:t>
            </a:r>
          </a:p>
          <a:p>
            <a:pPr marL="285750" indent="-285750">
              <a:buFontTx/>
              <a:buChar char="-"/>
            </a:pPr>
            <a:r>
              <a:rPr lang="pt-PT" dirty="0"/>
              <a:t>Compras Públicas Ecológicas;</a:t>
            </a:r>
          </a:p>
          <a:p>
            <a:pPr marL="285750" indent="-285750">
              <a:buFontTx/>
              <a:buChar char="-"/>
            </a:pPr>
            <a:r>
              <a:rPr lang="pt-PT" dirty="0"/>
              <a:t>Incentivos como benefícios fiscais para incentivar a conceção ecológica ou a utilização de reciclados na construção; </a:t>
            </a:r>
          </a:p>
          <a:p>
            <a:pPr marL="285750" indent="-285750">
              <a:buFontTx/>
              <a:buChar char="-"/>
            </a:pPr>
            <a:r>
              <a:rPr lang="pt-PT" dirty="0"/>
              <a:t>Normas de recirculação de materiais;</a:t>
            </a:r>
          </a:p>
          <a:p>
            <a:pPr marL="285750" indent="-285750">
              <a:buFontTx/>
              <a:buChar char="-"/>
            </a:pPr>
            <a:r>
              <a:rPr lang="pt-PT" dirty="0"/>
              <a:t>Promover o investimento em projetos de EC (EFTA-EEA </a:t>
            </a:r>
            <a:r>
              <a:rPr lang="pt-PT" dirty="0" err="1"/>
              <a:t>Grants</a:t>
            </a:r>
            <a:r>
              <a:rPr lang="pt-PT" dirty="0"/>
              <a:t>; Fundos Estruturais de Investimento como o Compete e o POSEUR. </a:t>
            </a:r>
          </a:p>
        </p:txBody>
      </p:sp>
    </p:spTree>
    <p:extLst>
      <p:ext uri="{BB962C8B-B14F-4D97-AF65-F5344CB8AC3E}">
        <p14:creationId xmlns:p14="http://schemas.microsoft.com/office/powerpoint/2010/main" val="3161722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8158" y="503238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t-PT" sz="3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Apresentação Corticeira Amorim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6228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PT" sz="2900" b="1" dirty="0"/>
              <a:t>Surgiu em 1870, como produtora de rolhas para o vinho do Porto. Em 2016 produziu 4,4 milhões de cortiças. </a:t>
            </a:r>
          </a:p>
          <a:p>
            <a:pPr algn="just">
              <a:lnSpc>
                <a:spcPct val="120000"/>
              </a:lnSpc>
            </a:pPr>
            <a:r>
              <a:rPr lang="pt-PT" sz="2900" b="1" dirty="0"/>
              <a:t>Em 1962, começou a seguir uma estratégia de verticalização do negócio.</a:t>
            </a:r>
          </a:p>
          <a:p>
            <a:pPr algn="just">
              <a:lnSpc>
                <a:spcPct val="120000"/>
              </a:lnSpc>
            </a:pPr>
            <a:r>
              <a:rPr lang="pt-PT" sz="2900" b="1" dirty="0"/>
              <a:t>Em 1963 nasceu a unidade de negócio dos aglomerados compósitos de cortiça para inúmeras áreas (aeroespacial, pisos, indústria energética…), na qual passou a integrar todos os subprodutos de cortiça. </a:t>
            </a:r>
          </a:p>
          <a:p>
            <a:pPr algn="just">
              <a:lnSpc>
                <a:spcPct val="120000"/>
              </a:lnSpc>
            </a:pPr>
            <a:r>
              <a:rPr lang="pt-PT" sz="2900" b="1" dirty="0"/>
              <a:t>Está dividida em 5 unidades de negócio: o das matérias-primas (Amorim Florestal, S.A.), o das rolhas (Amorim &amp; Irmãos, S.C.P.S., S.A.), o dos aglomerados compósitos (Amorim Cork </a:t>
            </a:r>
            <a:r>
              <a:rPr lang="pt-PT" sz="2900" b="1" dirty="0" err="1"/>
              <a:t>Composites</a:t>
            </a:r>
            <a:r>
              <a:rPr lang="pt-PT" sz="2900" b="1" dirty="0"/>
              <a:t>, S.A.), o dos revestimentos (Amorim Revestimentos, S.A.) e o dos isolamentos (Amorim Isolamentos, S.A.) </a:t>
            </a:r>
          </a:p>
          <a:p>
            <a:pPr algn="just">
              <a:lnSpc>
                <a:spcPct val="120000"/>
              </a:lnSpc>
            </a:pPr>
            <a:r>
              <a:rPr lang="pt-PT" sz="2900" b="1" dirty="0"/>
              <a:t>A unidade de revestimentos é líder mundial em revestimentos de solos e paredes com materiais reutilizáveis e recicláveis</a:t>
            </a:r>
          </a:p>
          <a:p>
            <a:pPr algn="just">
              <a:lnSpc>
                <a:spcPct val="120000"/>
              </a:lnSpc>
            </a:pPr>
            <a:r>
              <a:rPr lang="pt-PT" sz="2900" b="1" dirty="0"/>
              <a:t>A unidade de isolamentos produz soluções para construção sustentável, 100% naturais</a:t>
            </a:r>
          </a:p>
          <a:p>
            <a:pPr algn="just">
              <a:lnSpc>
                <a:spcPct val="120000"/>
              </a:lnSpc>
            </a:pPr>
            <a:r>
              <a:rPr lang="pt-PT" sz="2900" b="1" dirty="0"/>
              <a:t>Sede em Santa Maria da Feira, com cerca de 3600 colaboradores (2500 em Portugal, 1100 no estrangeiro).</a:t>
            </a:r>
          </a:p>
          <a:p>
            <a:pPr algn="just">
              <a:lnSpc>
                <a:spcPct val="120000"/>
              </a:lnSpc>
            </a:pPr>
            <a:r>
              <a:rPr lang="pt-PT" sz="2900" b="1" dirty="0"/>
              <a:t>Ações representativas do seu capital no valor de 133 000 000 euros, cotadas na </a:t>
            </a:r>
            <a:r>
              <a:rPr lang="pt-PT" sz="2900" b="1" dirty="0" err="1"/>
              <a:t>Euronext</a:t>
            </a:r>
            <a:r>
              <a:rPr lang="pt-PT" sz="2900" b="1" dirty="0"/>
              <a:t> </a:t>
            </a:r>
            <a:r>
              <a:rPr lang="pt-PT" sz="2900" b="1" dirty="0" err="1"/>
              <a:t>Lisbon</a:t>
            </a:r>
            <a:r>
              <a:rPr lang="pt-PT" sz="2900" b="1" dirty="0"/>
              <a:t>. </a:t>
            </a:r>
          </a:p>
          <a:p>
            <a:pPr algn="just">
              <a:lnSpc>
                <a:spcPct val="120000"/>
              </a:lnSpc>
            </a:pPr>
            <a:endParaRPr lang="pt-PT" sz="2900" b="1" dirty="0"/>
          </a:p>
          <a:p>
            <a:pPr algn="just">
              <a:lnSpc>
                <a:spcPct val="120000"/>
              </a:lnSpc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91942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Users\apaulapinheiro\Desktop\t\grafico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93" y="1727303"/>
            <a:ext cx="10503243" cy="37317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1235676" y="5356012"/>
            <a:ext cx="4817394" cy="64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pt-PT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t-PT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P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Vendas consolidadas por Unidade de Negócio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Fonte:</a:t>
            </a:r>
            <a:r>
              <a:rPr lang="pt-PT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Relatório e Contas Corticeira Amorim (2016)</a:t>
            </a:r>
          </a:p>
        </p:txBody>
      </p:sp>
    </p:spTree>
    <p:extLst>
      <p:ext uri="{BB962C8B-B14F-4D97-AF65-F5344CB8AC3E}">
        <p14:creationId xmlns:p14="http://schemas.microsoft.com/office/powerpoint/2010/main" val="114910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3803" y="749550"/>
            <a:ext cx="8991014" cy="1227683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Economia Circular na Corticeira Amorim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45127" y="1977233"/>
            <a:ext cx="10515600" cy="431692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dirty="0"/>
              <a:t>Desde </a:t>
            </a:r>
            <a:r>
              <a:rPr lang="pt-PT" b="1" dirty="0"/>
              <a:t>1963</a:t>
            </a:r>
            <a:r>
              <a:rPr lang="pt-PT" dirty="0"/>
              <a:t> que a Corticeira Amorim tenta </a:t>
            </a:r>
            <a:r>
              <a:rPr lang="pt-PT" b="1" dirty="0"/>
              <a:t>rentabilizar todos os resíduos </a:t>
            </a:r>
            <a:r>
              <a:rPr lang="pt-PT" dirty="0"/>
              <a:t>da produção de rolhas.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b="1" u="sng" dirty="0"/>
              <a:t>Só 30% da cortiça </a:t>
            </a:r>
            <a:r>
              <a:rPr lang="pt-PT" dirty="0"/>
              <a:t>reúne as características necessárias para a </a:t>
            </a:r>
            <a:r>
              <a:rPr lang="pt-PT" b="1" dirty="0"/>
              <a:t>produção de rolhas</a:t>
            </a:r>
            <a:r>
              <a:rPr lang="pt-PT" dirty="0"/>
              <a:t>. </a:t>
            </a:r>
            <a:r>
              <a:rPr lang="pt-PT" b="1" u="sng" dirty="0"/>
              <a:t>Os restantes 70% </a:t>
            </a:r>
            <a:r>
              <a:rPr lang="pt-PT" dirty="0"/>
              <a:t>são usados para o </a:t>
            </a:r>
            <a:r>
              <a:rPr lang="pt-PT" b="1" dirty="0"/>
              <a:t>desenvolvimento de materiais </a:t>
            </a:r>
            <a:r>
              <a:rPr lang="pt-PT" dirty="0"/>
              <a:t>destinados a diferentes indústrias.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Mais de 65% das necessidades de energia da empresa são satisfeitas pelo uso da biomassa (neutra em emissão de CO2)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 Contribui para a redução das emissões de CO2</a:t>
            </a:r>
          </a:p>
        </p:txBody>
      </p:sp>
    </p:spTree>
    <p:extLst>
      <p:ext uri="{BB962C8B-B14F-4D97-AF65-F5344CB8AC3E}">
        <p14:creationId xmlns:p14="http://schemas.microsoft.com/office/powerpoint/2010/main" val="266107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70D5E-1BB5-45B2-925C-01D8FFC6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Emissões de CO2/1000 rolhas de cortiça</a:t>
            </a:r>
          </a:p>
        </p:txBody>
      </p:sp>
      <p:pic>
        <p:nvPicPr>
          <p:cNvPr id="5" name="Marcador de Posição de Conteúdo 4" descr="Uma imagem com texto, recibo&#10;&#10;Descrição gerada automaticamente">
            <a:extLst>
              <a:ext uri="{FF2B5EF4-FFF2-40B4-BE49-F238E27FC236}">
                <a16:creationId xmlns:a16="http://schemas.microsoft.com/office/drawing/2014/main" id="{4695848A-819E-44D0-9A22-1CA1939DB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1691322"/>
            <a:ext cx="6461759" cy="5024438"/>
          </a:xfrm>
        </p:spPr>
      </p:pic>
    </p:spTree>
    <p:extLst>
      <p:ext uri="{BB962C8B-B14F-4D97-AF65-F5344CB8AC3E}">
        <p14:creationId xmlns:p14="http://schemas.microsoft.com/office/powerpoint/2010/main" val="52912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633" y="0"/>
            <a:ext cx="7220755" cy="6858000"/>
          </a:xfrm>
          <a:prstGeom prst="rect">
            <a:avLst/>
          </a:prstGeom>
        </p:spPr>
      </p:pic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9640164" y="6005113"/>
            <a:ext cx="26659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pt-PT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pt-PT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5: </a:t>
            </a:r>
            <a:r>
              <a:rPr lang="pt-PT" sz="1400" dirty="0">
                <a:ea typeface="Calibri" panose="020F0502020204030204" pitchFamily="34" charset="0"/>
                <a:cs typeface="Times New Roman" panose="02020603050405020304" pitchFamily="18" charset="0"/>
              </a:rPr>
              <a:t>Modelo de Economia Circular na Corticeira Amorim</a:t>
            </a:r>
            <a:endParaRPr lang="pt-PT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Fonte: </a:t>
            </a:r>
            <a:r>
              <a:rPr lang="pt-PT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Corticeira Amorim (n.d.)</a:t>
            </a:r>
          </a:p>
        </p:txBody>
      </p:sp>
    </p:spTree>
    <p:extLst>
      <p:ext uri="{BB962C8B-B14F-4D97-AF65-F5344CB8AC3E}">
        <p14:creationId xmlns:p14="http://schemas.microsoft.com/office/powerpoint/2010/main" val="421635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634017" y="-29431"/>
            <a:ext cx="8644655" cy="11890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</p:txBody>
      </p:sp>
      <p:pic>
        <p:nvPicPr>
          <p:cNvPr id="4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5" y="1379323"/>
            <a:ext cx="7894750" cy="315777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0584" y="4688894"/>
            <a:ext cx="740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Figura 6:</a:t>
            </a:r>
            <a:r>
              <a:rPr lang="pt-PT" sz="1400" dirty="0"/>
              <a:t> Resíduos perigosos e não perigosos na Corticeira</a:t>
            </a:r>
          </a:p>
          <a:p>
            <a:r>
              <a:rPr lang="pt-PT" sz="1400" b="1" dirty="0"/>
              <a:t>Fonte:</a:t>
            </a:r>
            <a:r>
              <a:rPr lang="pt-PT" sz="1400" dirty="0"/>
              <a:t> Corticeira Amorim (2015)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96537" y="5431809"/>
            <a:ext cx="8611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2015: Diminuição em 4% das emissões de CO2 e, consequentemente a diminuição da intensidade carbónica da atividade da empresa, tendo atingido as 73 toneladas de CO2 por cada milhão de euros de vendas.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98293" y="334265"/>
            <a:ext cx="650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tx2">
                    <a:lumMod val="75000"/>
                  </a:schemeClr>
                </a:solidFill>
              </a:rPr>
              <a:t>Práticas sustentáveis da Corticeira Amorim</a:t>
            </a:r>
          </a:p>
        </p:txBody>
      </p:sp>
    </p:spTree>
    <p:extLst>
      <p:ext uri="{BB962C8B-B14F-4D97-AF65-F5344CB8AC3E}">
        <p14:creationId xmlns:p14="http://schemas.microsoft.com/office/powerpoint/2010/main" val="315914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23" y="26720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t-PT" sz="3200" b="1" u="sng" dirty="0">
                <a:solidFill>
                  <a:schemeClr val="tx2">
                    <a:lumMod val="75000"/>
                  </a:schemeClr>
                </a:solidFill>
              </a:rPr>
              <a:t>Objetivos da investigação</a:t>
            </a:r>
            <a:endParaRPr lang="pt-PT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56823" y="1352282"/>
            <a:ext cx="10087379" cy="49570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PT" b="1" dirty="0"/>
          </a:p>
          <a:p>
            <a:pPr algn="just">
              <a:buFontTx/>
              <a:buChar char="-"/>
            </a:pPr>
            <a:r>
              <a:rPr lang="pt-PT" dirty="0"/>
              <a:t>Conhecer o modelo de práticas sustentáveis da Corticeira Amorim, um exemplo de um  modelo empresarial sustentável com projeção internacional.</a:t>
            </a:r>
          </a:p>
          <a:p>
            <a:pPr marL="0" indent="0" algn="just">
              <a:buNone/>
            </a:pPr>
            <a:endParaRPr lang="pt-PT" dirty="0"/>
          </a:p>
          <a:p>
            <a:pPr algn="just">
              <a:buFontTx/>
              <a:buChar char="-"/>
            </a:pPr>
            <a:r>
              <a:rPr lang="pt-PT" dirty="0"/>
              <a:t>Verificar se aplica os princípios circulares em todo o seu modelo de produção</a:t>
            </a:r>
          </a:p>
          <a:p>
            <a:pPr marL="0" indent="0" algn="just">
              <a:buNone/>
            </a:pPr>
            <a:endParaRPr lang="pt-PT" dirty="0"/>
          </a:p>
          <a:p>
            <a:pPr algn="just">
              <a:buFontTx/>
              <a:buChar char="-"/>
            </a:pPr>
            <a:r>
              <a:rPr lang="pt-PT" dirty="0"/>
              <a:t>Benefícios do  modelo de produção sustentável adotado.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u="sng" dirty="0"/>
          </a:p>
          <a:p>
            <a:pPr>
              <a:buFontTx/>
              <a:buChar char="-"/>
            </a:pPr>
            <a:endParaRPr lang="pt-PT" dirty="0"/>
          </a:p>
          <a:p>
            <a:endParaRPr lang="pt-PT" b="1" dirty="0"/>
          </a:p>
          <a:p>
            <a:endParaRPr lang="pt-PT" b="1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84941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98293" y="421939"/>
            <a:ext cx="650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tx2">
                    <a:lumMod val="75000"/>
                  </a:schemeClr>
                </a:solidFill>
              </a:rPr>
              <a:t>Práticas sustentáveis da Corticeira Amorim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43468" y="965915"/>
            <a:ext cx="4269932" cy="1107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Reciclagem na Amorim</a:t>
            </a: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598964" y="1959722"/>
            <a:ext cx="4921290" cy="4351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dirty="0"/>
              <a:t>Desde 1963 que rentabiliza todos os resíduos da produção de rolhas. Até as podas dos sobros são usadas. </a:t>
            </a:r>
          </a:p>
          <a:p>
            <a:pPr algn="just"/>
            <a:r>
              <a:rPr lang="pt-PT" dirty="0"/>
              <a:t>Programa de reciclagem em vários países (Portugal, Espanha, Estados Unidos, França, Itália, Reino Unido, África do Sul e Austrália.</a:t>
            </a:r>
          </a:p>
          <a:p>
            <a:pPr algn="just"/>
            <a:r>
              <a:rPr lang="pt-PT" dirty="0"/>
              <a:t> Em Portugal desenvolve o </a:t>
            </a:r>
            <a:r>
              <a:rPr lang="pt-PT" b="1" dirty="0"/>
              <a:t>Green Cork </a:t>
            </a:r>
            <a:r>
              <a:rPr lang="pt-PT" dirty="0"/>
              <a:t>para reciclagem de cortiças</a:t>
            </a:r>
            <a:r>
              <a:rPr lang="pt-PT" b="1" dirty="0"/>
              <a:t>, </a:t>
            </a:r>
            <a:r>
              <a:rPr lang="pt-PT" dirty="0"/>
              <a:t>em parceria com a Quercus. As receitas revertem para a plantação e preservação da floresta portuguesa (</a:t>
            </a:r>
            <a:r>
              <a:rPr lang="pt-PT" sz="2600" dirty="0"/>
              <a:t>476 mil árvores plantadas até 2016)</a:t>
            </a:r>
            <a:r>
              <a:rPr lang="pt-PT" dirty="0"/>
              <a:t>.</a:t>
            </a:r>
          </a:p>
          <a:p>
            <a:pPr algn="just"/>
            <a:r>
              <a:rPr lang="pt-PT" dirty="0"/>
              <a:t>Com o pó da cortiça satisfaz mais de 65% das necessidades de energia da empresa (biomassa)</a:t>
            </a:r>
          </a:p>
          <a:p>
            <a:pPr algn="just"/>
            <a:r>
              <a:rPr lang="pt-PT" dirty="0"/>
              <a:t>Contribui para a  retenção de CO2.</a:t>
            </a:r>
          </a:p>
          <a:p>
            <a:pPr algn="just"/>
            <a:r>
              <a:rPr lang="pt-PT" dirty="0"/>
              <a:t>Os fornecedores devem assegurar práticas de sustentabilidade, na origem e exploração. </a:t>
            </a:r>
          </a:p>
        </p:txBody>
      </p:sp>
      <p:sp>
        <p:nvSpPr>
          <p:cNvPr id="8" name="Marcador de Posição de Conteúdo 2"/>
          <p:cNvSpPr>
            <a:spLocks noGrp="1"/>
          </p:cNvSpPr>
          <p:nvPr>
            <p:ph idx="1"/>
          </p:nvPr>
        </p:nvSpPr>
        <p:spPr>
          <a:xfrm>
            <a:off x="6403138" y="1959721"/>
            <a:ext cx="4757182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PT" sz="2000" dirty="0"/>
              <a:t>Os </a:t>
            </a:r>
            <a:r>
              <a:rPr lang="pt-PT" sz="2000" b="1" dirty="0"/>
              <a:t>produtos de cortiça </a:t>
            </a:r>
            <a:r>
              <a:rPr lang="pt-PT" sz="2000" dirty="0"/>
              <a:t>procuram responder aos </a:t>
            </a:r>
            <a:r>
              <a:rPr lang="pt-PT" sz="2000" b="1" dirty="0"/>
              <a:t>princípios do </a:t>
            </a:r>
            <a:r>
              <a:rPr lang="pt-PT" sz="2000" b="1" dirty="0" err="1"/>
              <a:t>ecodesign</a:t>
            </a:r>
            <a:r>
              <a:rPr lang="pt-PT" sz="2000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000" dirty="0"/>
              <a:t> Durabilidade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000" dirty="0"/>
              <a:t> Facilidade de reparação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000" dirty="0"/>
              <a:t> Montagem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000" dirty="0"/>
              <a:t> Reutilização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2000" dirty="0"/>
              <a:t> Reciclagem </a:t>
            </a:r>
          </a:p>
          <a:p>
            <a:pPr>
              <a:buFontTx/>
              <a:buChar char="-"/>
            </a:pPr>
            <a:endParaRPr lang="pt-PT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500810" y="962839"/>
            <a:ext cx="4269932" cy="1107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Ecodesign</a:t>
            </a:r>
            <a:r>
              <a:rPr lang="pt-PT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– Inovação </a:t>
            </a:r>
          </a:p>
        </p:txBody>
      </p:sp>
    </p:spTree>
    <p:extLst>
      <p:ext uri="{BB962C8B-B14F-4D97-AF65-F5344CB8AC3E}">
        <p14:creationId xmlns:p14="http://schemas.microsoft.com/office/powerpoint/2010/main" val="1294629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043468" y="965915"/>
            <a:ext cx="4269932" cy="860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8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pt-PT" sz="9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Outras práticas sustentáveis</a:t>
            </a:r>
          </a:p>
          <a:p>
            <a:endParaRPr lang="pt-PT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pt-PT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pt-PT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pt-PT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pt-PT" sz="43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467668" y="1293652"/>
            <a:ext cx="4884887" cy="451628"/>
          </a:xfrm>
        </p:spPr>
        <p:txBody>
          <a:bodyPr>
            <a:normAutofit/>
          </a:bodyPr>
          <a:lstStyle/>
          <a:p>
            <a:pPr algn="ctr"/>
            <a:r>
              <a:rPr lang="pt-PT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Externalidades positivas do montado</a:t>
            </a:r>
          </a:p>
        </p:txBody>
      </p:sp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6561832" y="1826564"/>
            <a:ext cx="4696560" cy="469892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pt-PT" sz="2400" dirty="0"/>
              <a:t>Ecossistema dos 36 hotspots mundiais da biodiversidade (200 espécies animais e 11 700 tipos de plantas);</a:t>
            </a:r>
          </a:p>
          <a:p>
            <a:r>
              <a:rPr lang="pt-PT" sz="2400" dirty="0"/>
              <a:t>Assegura a retenção e manutenção de CO2 por longos períodos de tempo;</a:t>
            </a:r>
          </a:p>
          <a:p>
            <a:r>
              <a:rPr lang="pt-PT" sz="2400" dirty="0"/>
              <a:t>Evita a degradação dos solos e beneficia a sua produtividade;</a:t>
            </a:r>
          </a:p>
          <a:p>
            <a:r>
              <a:rPr lang="pt-PT" sz="2400" dirty="0"/>
              <a:t>Regula o ciclo hidrológico do solo;</a:t>
            </a:r>
          </a:p>
          <a:p>
            <a:r>
              <a:rPr lang="pt-PT" sz="2400" dirty="0"/>
              <a:t>Combate a desertificação;</a:t>
            </a:r>
          </a:p>
          <a:p>
            <a:r>
              <a:rPr lang="pt-PT" sz="2400" dirty="0"/>
              <a:t>Em Portugal, o montado permitiu a criação de 10 mil postos de trabalho na indústria da cortiça e 6500 na área da manutenção florestal;</a:t>
            </a:r>
          </a:p>
          <a:p>
            <a:r>
              <a:rPr lang="pt-PT" sz="2400" dirty="0"/>
              <a:t>Mais de 100 mil pessoas do sul da Europa e do Norte de África dependem destes montados;</a:t>
            </a:r>
          </a:p>
          <a:p>
            <a:endParaRPr lang="pt-PT" sz="2400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830154" y="2452427"/>
            <a:ext cx="4696560" cy="4181481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/>
              <a:t>Programa Floresta Comum (plantação de árvores autóctones como o sobreiro), em parceria com a Quercus; </a:t>
            </a:r>
          </a:p>
          <a:p>
            <a:r>
              <a:rPr lang="pt-PT" sz="2200" dirty="0"/>
              <a:t>Projeto de intervenção Florestal para preservação e valorização do sobro. </a:t>
            </a:r>
          </a:p>
          <a:p>
            <a:r>
              <a:rPr lang="pt-PT" sz="2200" dirty="0"/>
              <a:t>Sensibilização dos produtores florestais para os critérios FCS (Forest </a:t>
            </a:r>
            <a:r>
              <a:rPr lang="pt-PT" sz="2200" dirty="0" err="1"/>
              <a:t>Stewardship</a:t>
            </a:r>
            <a:r>
              <a:rPr lang="pt-PT" sz="2200" dirty="0"/>
              <a:t> </a:t>
            </a:r>
            <a:r>
              <a:rPr lang="pt-PT" sz="2200" dirty="0" err="1"/>
              <a:t>Council</a:t>
            </a:r>
            <a:r>
              <a:rPr lang="pt-PT" sz="2200" dirty="0"/>
              <a:t>) de gestão florestal responsável; </a:t>
            </a:r>
          </a:p>
          <a:p>
            <a:r>
              <a:rPr lang="pt-PT" sz="2200" dirty="0"/>
              <a:t>Descortiçamento como exemplo de sustentabilidade: nenhuma árvore é cortada;</a:t>
            </a:r>
          </a:p>
          <a:p>
            <a:endParaRPr lang="pt-PT" sz="2200" dirty="0"/>
          </a:p>
          <a:p>
            <a:endParaRPr lang="pt-PT" sz="2200" dirty="0"/>
          </a:p>
          <a:p>
            <a:pPr marL="0" indent="0">
              <a:buFont typeface="Wingdings 2" pitchFamily="18" charset="2"/>
              <a:buNone/>
            </a:pPr>
            <a:endParaRPr lang="pt-PT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6C48B77-6BE3-4433-A501-72FC1E4204DC}"/>
              </a:ext>
            </a:extLst>
          </p:cNvPr>
          <p:cNvSpPr/>
          <p:nvPr/>
        </p:nvSpPr>
        <p:spPr>
          <a:xfrm>
            <a:off x="568960" y="1483360"/>
            <a:ext cx="5527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tx2">
                    <a:lumMod val="75000"/>
                  </a:schemeClr>
                </a:solidFill>
              </a:rPr>
              <a:t>Portugal detém 34% da floresta de sobro e produz mais de 50% da cortiça a nível mundial.</a:t>
            </a:r>
          </a:p>
        </p:txBody>
      </p:sp>
    </p:spTree>
    <p:extLst>
      <p:ext uri="{BB962C8B-B14F-4D97-AF65-F5344CB8AC3E}">
        <p14:creationId xmlns:p14="http://schemas.microsoft.com/office/powerpoint/2010/main" val="692561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0584" y="1279813"/>
            <a:ext cx="8505744" cy="5578187"/>
          </a:xfrm>
        </p:spPr>
        <p:txBody>
          <a:bodyPr>
            <a:normAutofit fontScale="92500" lnSpcReduction="10000"/>
          </a:bodyPr>
          <a:lstStyle/>
          <a:p>
            <a:r>
              <a:rPr lang="pt-PT" sz="2600" dirty="0"/>
              <a:t>O modelo de produção da Corticeira cumpre os quatro pilares do </a:t>
            </a:r>
            <a:r>
              <a:rPr lang="pt-PT" sz="2600" dirty="0" err="1"/>
              <a:t>Cradle</a:t>
            </a:r>
            <a:r>
              <a:rPr lang="pt-PT" sz="2600" dirty="0"/>
              <a:t> to </a:t>
            </a:r>
            <a:r>
              <a:rPr lang="pt-PT" sz="2600" dirty="0" err="1"/>
              <a:t>Cradle</a:t>
            </a:r>
            <a:r>
              <a:rPr lang="pt-PT" sz="2600" dirty="0"/>
              <a:t>: extensão da vida dos produtos, bens de longa duração, atividades de recondicionamento e preservação de resíduos. </a:t>
            </a:r>
          </a:p>
          <a:p>
            <a:r>
              <a:rPr lang="pt-PT" sz="2600" dirty="0"/>
              <a:t>Todos os seus produtos procuram ser “</a:t>
            </a:r>
            <a:r>
              <a:rPr lang="pt-PT" sz="2600" dirty="0" err="1"/>
              <a:t>eco-eficazes</a:t>
            </a:r>
            <a:r>
              <a:rPr lang="pt-PT" sz="2600" dirty="0"/>
              <a:t>” e respeitam os princípios do </a:t>
            </a:r>
            <a:r>
              <a:rPr lang="pt-PT" sz="2600" dirty="0" err="1"/>
              <a:t>ecodesign</a:t>
            </a:r>
            <a:r>
              <a:rPr lang="pt-PT" sz="2600" dirty="0"/>
              <a:t>. </a:t>
            </a:r>
          </a:p>
          <a:p>
            <a:r>
              <a:rPr lang="pt-PT" sz="2600" dirty="0"/>
              <a:t>65% das necessidades energéticas da empresa são asseguradas com a biomassa.</a:t>
            </a:r>
          </a:p>
          <a:p>
            <a:r>
              <a:rPr lang="pt-PT" sz="2600" dirty="0"/>
              <a:t>Diminuição da intensidade carbónica da atividade da empresa.</a:t>
            </a:r>
          </a:p>
          <a:p>
            <a:r>
              <a:rPr lang="pt-PT" sz="2600" dirty="0"/>
              <a:t>Promove várias práticas sustentáveis (programas de reciclagem, sensibilização dos produtores, redução dos resíduos), cobrindo toda a cadeia de VA.</a:t>
            </a:r>
          </a:p>
          <a:p>
            <a:r>
              <a:rPr lang="pt-PT" sz="2600" dirty="0"/>
              <a:t>2016 foi o melhor ano de sempre ao nível das vendas consolidadas (642,4 milhões de euros, uma subida de 6,1% face a 2015).</a:t>
            </a:r>
          </a:p>
          <a:p>
            <a:endParaRPr lang="pt-PT" sz="2600" dirty="0"/>
          </a:p>
          <a:p>
            <a:endParaRPr lang="pt-PT" sz="2600" dirty="0"/>
          </a:p>
          <a:p>
            <a:endParaRPr lang="pt-PT" sz="2600" dirty="0"/>
          </a:p>
          <a:p>
            <a:endParaRPr lang="pt-PT" sz="2600" dirty="0"/>
          </a:p>
          <a:p>
            <a:endParaRPr lang="pt-PT" sz="2600" dirty="0"/>
          </a:p>
          <a:p>
            <a:endParaRPr lang="pt-PT" sz="2600" dirty="0"/>
          </a:p>
          <a:p>
            <a:endParaRPr lang="pt-PT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2053" y="264160"/>
            <a:ext cx="9791234" cy="600155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57798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45127" y="1187356"/>
            <a:ext cx="10515600" cy="49927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b="1" u="sng" dirty="0">
                <a:solidFill>
                  <a:schemeClr val="tx2">
                    <a:lumMod val="75000"/>
                  </a:schemeClr>
                </a:solidFill>
              </a:rPr>
              <a:t>Relevância do tema: </a:t>
            </a:r>
          </a:p>
          <a:p>
            <a:pPr marL="0" indent="0" algn="just">
              <a:buNone/>
            </a:pPr>
            <a:endParaRPr lang="pt-PT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pt-PT" dirty="0"/>
              <a:t>Dá resposta a alguns dos problemas do século XXI: </a:t>
            </a:r>
          </a:p>
          <a:p>
            <a:pPr lvl="1">
              <a:buFontTx/>
              <a:buChar char="-"/>
            </a:pPr>
            <a:r>
              <a:rPr lang="pt-PT" dirty="0"/>
              <a:t>Acumular de resíduos nos aterros;</a:t>
            </a:r>
          </a:p>
          <a:p>
            <a:pPr lvl="1">
              <a:buFontTx/>
              <a:buChar char="-"/>
            </a:pPr>
            <a:r>
              <a:rPr lang="pt-PT" dirty="0"/>
              <a:t>Os riscos e carências de abastecimento de matérias-primas;</a:t>
            </a:r>
          </a:p>
          <a:p>
            <a:pPr lvl="1">
              <a:buFontTx/>
              <a:buChar char="-"/>
            </a:pPr>
            <a:r>
              <a:rPr lang="pt-PT" dirty="0"/>
              <a:t>Volatilidade dos preços dos produtos; </a:t>
            </a:r>
          </a:p>
          <a:p>
            <a:pPr lvl="1">
              <a:buFontTx/>
              <a:buChar char="-"/>
            </a:pPr>
            <a:r>
              <a:rPr lang="pt-PT" dirty="0"/>
              <a:t>Problemas ambientais como o aquecimento global. </a:t>
            </a:r>
          </a:p>
          <a:p>
            <a:pPr marL="457200" lvl="1" indent="0">
              <a:buNone/>
            </a:pPr>
            <a:endParaRPr lang="pt-PT" dirty="0"/>
          </a:p>
          <a:p>
            <a:pPr lvl="1">
              <a:buFontTx/>
              <a:buChar char="-"/>
            </a:pPr>
            <a:endParaRPr lang="pt-PT" dirty="0"/>
          </a:p>
          <a:p>
            <a:pPr lvl="1">
              <a:buFontTx/>
              <a:buChar char="-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972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A8259-75A7-4E7E-81D2-DF6A5ABF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Empresas com EC em Portugal </a:t>
            </a:r>
            <a:br>
              <a:rPr lang="pt-PT" dirty="0"/>
            </a:br>
            <a:r>
              <a:rPr lang="pt-PT" sz="2700" dirty="0"/>
              <a:t>(Conselho Empresarial para o Desenvolvimento Sustentável, 2016)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99D8A28-A291-41CB-9818-1143F9A08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b="1" dirty="0"/>
              <a:t>Caixa Geral de Depósitos</a:t>
            </a:r>
            <a:r>
              <a:rPr lang="pt-PT" dirty="0"/>
              <a:t>- reciclagem cartões bancários para peças de mobiliário de plástico 100% reciclado, destinado a instituições de solidariedade social</a:t>
            </a:r>
          </a:p>
          <a:p>
            <a:r>
              <a:rPr lang="pt-PT" b="1" dirty="0"/>
              <a:t>Jerónimo Martins </a:t>
            </a:r>
            <a:r>
              <a:rPr lang="pt-PT" dirty="0"/>
              <a:t>- </a:t>
            </a:r>
            <a:r>
              <a:rPr lang="pt-PT" dirty="0" err="1"/>
              <a:t>ecodesign</a:t>
            </a:r>
            <a:r>
              <a:rPr lang="pt-PT" dirty="0"/>
              <a:t> de embalagens para reduzir impacto ambiental</a:t>
            </a:r>
          </a:p>
          <a:p>
            <a:r>
              <a:rPr lang="pt-PT" dirty="0"/>
              <a:t> </a:t>
            </a:r>
            <a:r>
              <a:rPr lang="pt-PT" b="1" dirty="0"/>
              <a:t>LIPOR</a:t>
            </a:r>
            <a:r>
              <a:rPr lang="pt-PT" dirty="0"/>
              <a:t> (Serviço Internacional de Gestão de Resíduos do Grande Porto)- NUTRIMAIS-corretivo agrícola orgânico, 100% natural, com aplicabilidade para os solos, feito a partir da compostagem industrial de resíduos alimentares</a:t>
            </a:r>
          </a:p>
          <a:p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Navigator</a:t>
            </a:r>
            <a:r>
              <a:rPr lang="pt-PT" b="1" dirty="0"/>
              <a:t> </a:t>
            </a:r>
            <a:r>
              <a:rPr lang="pt-PT" b="1" dirty="0" err="1"/>
              <a:t>Company</a:t>
            </a:r>
            <a:r>
              <a:rPr lang="pt-PT" b="1" dirty="0"/>
              <a:t> </a:t>
            </a:r>
            <a:r>
              <a:rPr lang="pt-PT" dirty="0"/>
              <a:t>(papel e pasta de papel)-utiliza 90% de matérias primas renováveis e 70% da energia consumida é proveniente da biomassa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9799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2004C-FF09-47CA-9E62-2FCFAF4E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Empresas com EC em Portugal (</a:t>
            </a:r>
            <a:r>
              <a:rPr lang="pt-PT" dirty="0" err="1"/>
              <a:t>cont</a:t>
            </a:r>
            <a:r>
              <a:rPr lang="pt-PT" dirty="0"/>
              <a:t>.)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AE59125-A347-4F0F-AF66-F315BC330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" y="1615440"/>
            <a:ext cx="11927840" cy="4876800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	Corticeira Amorim-  </a:t>
            </a:r>
            <a:r>
              <a:rPr lang="pt-PT" sz="2000" b="1" dirty="0"/>
              <a:t>Missão: “ Acrescentar valor à cortiça de forma competitiva, diferenciada</a:t>
            </a:r>
          </a:p>
          <a:p>
            <a:pPr marL="0" indent="0">
              <a:buNone/>
            </a:pPr>
            <a:r>
              <a:rPr lang="pt-PT" sz="2000" b="1" dirty="0"/>
              <a:t>          e inovadora, em perfeita harmonia com a  Natureza”  </a:t>
            </a:r>
          </a:p>
          <a:p>
            <a:pPr marL="0" indent="0">
              <a:buNone/>
            </a:pPr>
            <a:r>
              <a:rPr lang="pt-PT" sz="2000" dirty="0"/>
              <a:t>       </a:t>
            </a:r>
          </a:p>
          <a:p>
            <a:pPr marL="0" indent="0">
              <a:buNone/>
            </a:pPr>
            <a:r>
              <a:rPr lang="pt-PT" sz="2000" dirty="0"/>
              <a:t>Garante desde 1963 o uso integral da cortiça e toda atividade </a:t>
            </a:r>
            <a:r>
              <a:rPr lang="pt-PT" sz="2000" dirty="0" err="1"/>
              <a:t>ec</a:t>
            </a:r>
            <a:r>
              <a:rPr lang="pt-PT" sz="2000" dirty="0"/>
              <a:t>. é baseada no desenvolvimento sustentável</a:t>
            </a:r>
          </a:p>
          <a:p>
            <a:pPr marL="0" indent="0">
              <a:buNone/>
            </a:pPr>
            <a:endParaRPr lang="pt-PT" sz="2000" b="1" dirty="0"/>
          </a:p>
          <a:p>
            <a:pPr marL="0" indent="0">
              <a:buNone/>
            </a:pPr>
            <a:endParaRPr lang="pt-PT" sz="2000" b="1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AB263C-48DA-4CCD-845C-E12C2D6C2F17}"/>
              </a:ext>
            </a:extLst>
          </p:cNvPr>
          <p:cNvSpPr/>
          <p:nvPr/>
        </p:nvSpPr>
        <p:spPr>
          <a:xfrm>
            <a:off x="254000" y="3159760"/>
            <a:ext cx="11856720" cy="480131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pt-PT" sz="2400" dirty="0"/>
          </a:p>
          <a:p>
            <a:pPr marL="342900" indent="-342900">
              <a:buFontTx/>
              <a:buChar char="-"/>
            </a:pPr>
            <a:r>
              <a:rPr lang="pt-PT" sz="2400" dirty="0"/>
              <a:t>A mais antiga empresa de cortiça do mundo (1870)</a:t>
            </a:r>
          </a:p>
          <a:p>
            <a:pPr marL="342900" indent="-342900">
              <a:buFontTx/>
              <a:buChar char="-"/>
            </a:pPr>
            <a:endParaRPr lang="pt-PT" sz="2400" dirty="0"/>
          </a:p>
          <a:p>
            <a:pPr marL="342900" indent="-342900">
              <a:buFontTx/>
              <a:buChar char="-"/>
            </a:pPr>
            <a:r>
              <a:rPr lang="pt-PT" sz="2400" dirty="0"/>
              <a:t>A maior empresa mundial transformadora de produtos de cortiça e o maior exportador</a:t>
            </a:r>
          </a:p>
          <a:p>
            <a:pPr marL="342900" indent="-342900">
              <a:buFontTx/>
              <a:buChar char="-"/>
            </a:pPr>
            <a:endParaRPr lang="pt-PT" sz="2400" dirty="0"/>
          </a:p>
          <a:p>
            <a:pPr marL="342900" indent="-342900">
              <a:buFontTx/>
              <a:buChar char="-"/>
            </a:pPr>
            <a:r>
              <a:rPr lang="pt-PT" sz="2400" dirty="0"/>
              <a:t>Tem a maior rede de distribuição do mundo, com 95% das vendas feitas fora de Portugal,     para mais de 100 países</a:t>
            </a:r>
          </a:p>
          <a:p>
            <a:pPr marL="342900" indent="-342900">
              <a:buFontTx/>
              <a:buChar char="-"/>
            </a:pPr>
            <a:endParaRPr lang="pt-PT" sz="2400" dirty="0"/>
          </a:p>
          <a:p>
            <a:r>
              <a:rPr lang="pt-PT" sz="2400" dirty="0"/>
              <a:t> É a mais internacional de todas as empresas portuguesas, com 22 000 clientes</a:t>
            </a:r>
          </a:p>
          <a:p>
            <a:pPr marL="342900" indent="-342900">
              <a:buFontTx/>
              <a:buChar char="-"/>
            </a:pPr>
            <a:endParaRPr lang="pt-PT" sz="2400" dirty="0"/>
          </a:p>
          <a:p>
            <a:pPr marL="342900" indent="-342900">
              <a:buFontTx/>
              <a:buChar char="-"/>
            </a:pPr>
            <a:endParaRPr lang="pt-PT" sz="2400" dirty="0"/>
          </a:p>
          <a:p>
            <a:pPr marL="342900" indent="-342900">
              <a:buFontTx/>
              <a:buChar char="-"/>
            </a:pPr>
            <a:endParaRPr lang="pt-PT" sz="2400" dirty="0"/>
          </a:p>
          <a:p>
            <a:pPr lvl="1">
              <a:buFontTx/>
              <a:buChar char="-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8756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Metodologia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45127" y="1442434"/>
            <a:ext cx="10515600" cy="4737703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Char char="-"/>
            </a:pPr>
            <a:r>
              <a:rPr lang="pt-PT" b="1" dirty="0"/>
              <a:t>Estudo de caso descritivo </a:t>
            </a:r>
            <a:r>
              <a:rPr lang="pt-PT" dirty="0"/>
              <a:t>que segue uma </a:t>
            </a:r>
            <a:r>
              <a:rPr lang="pt-PT" b="1" dirty="0"/>
              <a:t>estratégia de investigação qualitativa e interpretativa</a:t>
            </a:r>
            <a:r>
              <a:rPr lang="pt-PT" dirty="0"/>
              <a:t>. 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    Recolha de dados: </a:t>
            </a:r>
          </a:p>
          <a:p>
            <a:pPr marL="0" indent="0" algn="just">
              <a:buNone/>
            </a:pPr>
            <a:endParaRPr lang="pt-PT" dirty="0"/>
          </a:p>
          <a:p>
            <a:pPr algn="just">
              <a:buFontTx/>
              <a:buChar char="-"/>
            </a:pPr>
            <a:r>
              <a:rPr lang="pt-PT" b="1" dirty="0"/>
              <a:t>Três entrevistas semiestruturadas</a:t>
            </a:r>
            <a:r>
              <a:rPr lang="pt-PT" dirty="0"/>
              <a:t>, com duração média de 30 minutos (a um colaborador da área de sustentabilidade e a dois colaboradores da Amorim Cork </a:t>
            </a:r>
            <a:r>
              <a:rPr lang="pt-PT" dirty="0" err="1"/>
              <a:t>Composites</a:t>
            </a:r>
            <a:r>
              <a:rPr lang="pt-PT" dirty="0"/>
              <a:t>). </a:t>
            </a:r>
          </a:p>
          <a:p>
            <a:pPr marL="0" indent="0" algn="just">
              <a:buNone/>
            </a:pPr>
            <a:endParaRPr lang="pt-PT" dirty="0"/>
          </a:p>
          <a:p>
            <a:pPr algn="just">
              <a:buFontTx/>
              <a:buChar char="-"/>
            </a:pPr>
            <a:r>
              <a:rPr lang="pt-PT" b="1" dirty="0"/>
              <a:t>Recolha de dados visuais</a:t>
            </a:r>
            <a:r>
              <a:rPr lang="pt-PT" dirty="0"/>
              <a:t>: visitas à unidade industrial da unidade de negócio de rolhas, ao museu fundador Amorim e ao Showroom da Amorim Cork </a:t>
            </a:r>
            <a:r>
              <a:rPr lang="pt-PT" dirty="0" err="1"/>
              <a:t>Composites</a:t>
            </a:r>
            <a:r>
              <a:rPr lang="pt-PT" dirty="0"/>
              <a:t>.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- Análise de documentos oficiais da empresa (relatórios, livros, entre outros). 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381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7285" y="834501"/>
            <a:ext cx="5734975" cy="74182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Economia Circular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24128" y="1704512"/>
            <a:ext cx="9720073" cy="46048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PT" sz="2400" u="sng" dirty="0">
                <a:solidFill>
                  <a:schemeClr val="tx2">
                    <a:lumMod val="75000"/>
                  </a:schemeClr>
                </a:solidFill>
              </a:rPr>
              <a:t>É um modelo económico 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que se baseia no uso eficiente de recursos naturais, através da recuperação, reutilização e reciclagem dos materiais:</a:t>
            </a:r>
          </a:p>
          <a:p>
            <a:pPr algn="just">
              <a:buFontTx/>
              <a:buChar char="-"/>
            </a:pPr>
            <a:r>
              <a:rPr lang="pt-PT" sz="1800" dirty="0"/>
              <a:t>Regenerativo;</a:t>
            </a:r>
          </a:p>
          <a:p>
            <a:pPr algn="just">
              <a:buFontTx/>
              <a:buChar char="-"/>
            </a:pPr>
            <a:r>
              <a:rPr lang="pt-PT" sz="1800" dirty="0"/>
              <a:t>Restaurativo;</a:t>
            </a:r>
          </a:p>
          <a:p>
            <a:pPr algn="just">
              <a:buFontTx/>
              <a:buChar char="-"/>
            </a:pPr>
            <a:r>
              <a:rPr lang="pt-PT" sz="1800" dirty="0"/>
              <a:t>Matérias-primas no </a:t>
            </a:r>
            <a:r>
              <a:rPr lang="pt-PT" sz="1800" b="1" dirty="0"/>
              <a:t>mais alto valor utilitário </a:t>
            </a:r>
            <a:r>
              <a:rPr lang="pt-PT" sz="1800" dirty="0"/>
              <a:t>possível ao </a:t>
            </a:r>
            <a:r>
              <a:rPr lang="pt-PT" sz="1800" b="1" dirty="0"/>
              <a:t>longo de</a:t>
            </a:r>
            <a:r>
              <a:rPr lang="pt-PT" sz="1800" dirty="0"/>
              <a:t> </a:t>
            </a:r>
            <a:r>
              <a:rPr lang="pt-PT" sz="1800" b="1" dirty="0"/>
              <a:t>todo o seu ciclo de vida</a:t>
            </a:r>
            <a:r>
              <a:rPr lang="pt-PT" sz="1800" dirty="0"/>
              <a:t>;</a:t>
            </a:r>
          </a:p>
          <a:p>
            <a:pPr algn="just">
              <a:buFontTx/>
              <a:buChar char="-"/>
            </a:pPr>
            <a:r>
              <a:rPr lang="pt-PT" sz="1800" dirty="0"/>
              <a:t>Gestão consciente dos recursos naturais; </a:t>
            </a:r>
          </a:p>
          <a:p>
            <a:pPr algn="just">
              <a:buFontTx/>
              <a:buChar char="-"/>
            </a:pPr>
            <a:r>
              <a:rPr lang="pt-PT" sz="1800" dirty="0"/>
              <a:t>Redução dos impactos ambientais. </a:t>
            </a:r>
          </a:p>
          <a:p>
            <a:pPr algn="just">
              <a:buFontTx/>
              <a:buChar char="-"/>
            </a:pPr>
            <a:endParaRPr lang="pt-PT" sz="1800" dirty="0"/>
          </a:p>
          <a:p>
            <a:pPr marL="0" indent="0" algn="just">
              <a:buNone/>
            </a:pPr>
            <a:r>
              <a:rPr lang="pt-PT" sz="2000" b="1" dirty="0"/>
              <a:t>Apenas 5% do valor original das matérias-primas são recuperadas através da reciclagem de materiais e da recuperação energética a partir de resíduos da Europa</a:t>
            </a:r>
            <a:r>
              <a:rPr lang="pt-PT" sz="2000" dirty="0"/>
              <a:t> (COTEC, 2016).</a:t>
            </a:r>
          </a:p>
          <a:p>
            <a:pPr marL="0" indent="0" algn="just">
              <a:buNone/>
            </a:pPr>
            <a:endParaRPr lang="pt-PT" sz="2000" dirty="0"/>
          </a:p>
          <a:p>
            <a:pPr marL="0" indent="0" algn="just">
              <a:buNone/>
            </a:pPr>
            <a:r>
              <a:rPr lang="pt-PT" sz="2000" b="1" dirty="0"/>
              <a:t>Cerca de 20% da população mundial, que vive em países industrializados, consome 80% dos recursos naturais.</a:t>
            </a:r>
          </a:p>
          <a:p>
            <a:pPr marL="0" indent="0" algn="just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2048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3785" y="389577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Cradle to Grave </a:t>
            </a:r>
            <a:r>
              <a:rPr lang="pt-PT" sz="32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vs</a:t>
            </a:r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Cradle to Cradle</a:t>
            </a:r>
          </a:p>
        </p:txBody>
      </p:sp>
      <p:pic>
        <p:nvPicPr>
          <p:cNvPr id="4" name="Picture 8" descr="C:\Users\apaulapinheiro\Desktop\t\Figura 6_F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794900"/>
            <a:ext cx="10216301" cy="37245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1024128" y="567893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pt-PT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Figura 2:</a:t>
            </a:r>
            <a:r>
              <a:rPr lang="pt-PT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Valor na Economia linear versus Economia circular</a:t>
            </a:r>
          </a:p>
          <a:p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Fonte: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Working Group Finance (2016)</a:t>
            </a:r>
            <a:endParaRPr lang="pt-PT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3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94811-400B-4B4D-B562-073AE420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34548F2-6341-47D6-BAA2-1C59B774A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dirty="0"/>
          </a:p>
          <a:p>
            <a:pPr marL="0" indent="0" algn="just">
              <a:buNone/>
            </a:pPr>
            <a:r>
              <a:rPr lang="pt-PT" dirty="0"/>
              <a:t>“As pessoas desenvolveram-se a si próprias como criaturas linearmente orientadas, quando, na realidade, viviam num contexto circular. A vida é circular e comportámo-nos como se fosse linear. A excelência operacional da era industrial trouxe-nos abundância, mas este é um momento evolutivo onde precisamos voltar aos princípios circulares” (</a:t>
            </a:r>
            <a:r>
              <a:rPr lang="pt-PT" dirty="0" err="1"/>
              <a:t>Wijffels</a:t>
            </a:r>
            <a:r>
              <a:rPr lang="pt-PT" dirty="0"/>
              <a:t>, 2014)               Resposta: ECONOMIA CIRCULAR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endParaRPr lang="pt-PT" dirty="0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667723CA-1BB3-4B93-AC63-BDD64BDDB9B8}"/>
              </a:ext>
            </a:extLst>
          </p:cNvPr>
          <p:cNvSpPr/>
          <p:nvPr/>
        </p:nvSpPr>
        <p:spPr>
          <a:xfrm>
            <a:off x="3266983" y="42790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553202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TM02900743[[fn=Orgânico]]</Template>
  <TotalTime>0</TotalTime>
  <Words>1914</Words>
  <Application>Microsoft Office PowerPoint</Application>
  <PresentationFormat>Ecrã Panorâmico</PresentationFormat>
  <Paragraphs>225</Paragraphs>
  <Slides>22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 2</vt:lpstr>
      <vt:lpstr>HDOfficeLightV0</vt:lpstr>
      <vt:lpstr>1_HDOfficeLightV0</vt:lpstr>
      <vt:lpstr>Economia Circular no caso da Economia Portuguesa:  uma aplicação à Corticeira Amorim</vt:lpstr>
      <vt:lpstr>Objetivos da investigação</vt:lpstr>
      <vt:lpstr>Apresentação do PowerPoint</vt:lpstr>
      <vt:lpstr>Empresas com EC em Portugal  (Conselho Empresarial para o Desenvolvimento Sustentável, 2016)</vt:lpstr>
      <vt:lpstr>Empresas com EC em Portugal (cont.)</vt:lpstr>
      <vt:lpstr>Metodologia</vt:lpstr>
      <vt:lpstr>Economia Circular </vt:lpstr>
      <vt:lpstr>Cradle to Grave vs Cradle to Cradle</vt:lpstr>
      <vt:lpstr>Apresentação do PowerPoint</vt:lpstr>
      <vt:lpstr>Apresentação do PowerPoint</vt:lpstr>
      <vt:lpstr>Escolas de pensamento </vt:lpstr>
      <vt:lpstr>Impacto da economia circular no modelo de negócios</vt:lpstr>
      <vt:lpstr>Políticas europeias e em Portugal </vt:lpstr>
      <vt:lpstr>Apresentação Corticeira Amorim </vt:lpstr>
      <vt:lpstr>Apresentação do PowerPoint</vt:lpstr>
      <vt:lpstr>Economia Circular na Corticeira Amorim</vt:lpstr>
      <vt:lpstr>Emissões de CO2/1000 rolhas de cortiça</vt:lpstr>
      <vt:lpstr>Apresentação do PowerPoint</vt:lpstr>
      <vt:lpstr>Apresentação do PowerPoint</vt:lpstr>
      <vt:lpstr>Apresentação do PowerPoint</vt:lpstr>
      <vt:lpstr>Externalidades positivas do montado</vt:lpstr>
      <vt:lpstr>Conclusões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Paula PInheiro</dc:creator>
  <cp:lastModifiedBy>Maria Paula Fontoura</cp:lastModifiedBy>
  <cp:revision>180</cp:revision>
  <dcterms:created xsi:type="dcterms:W3CDTF">2017-11-07T20:59:33Z</dcterms:created>
  <dcterms:modified xsi:type="dcterms:W3CDTF">2019-11-27T00:29:16Z</dcterms:modified>
</cp:coreProperties>
</file>